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  <p:sldMasterId id="2147483654" r:id="rId2"/>
  </p:sldMasterIdLst>
  <p:notesMasterIdLst>
    <p:notesMasterId r:id="rId18"/>
  </p:notesMasterIdLst>
  <p:sldIdLst>
    <p:sldId id="256" r:id="rId3"/>
    <p:sldId id="259" r:id="rId4"/>
    <p:sldId id="260" r:id="rId5"/>
    <p:sldId id="274" r:id="rId6"/>
    <p:sldId id="265" r:id="rId7"/>
    <p:sldId id="277" r:id="rId8"/>
    <p:sldId id="263" r:id="rId9"/>
    <p:sldId id="266" r:id="rId10"/>
    <p:sldId id="257" r:id="rId11"/>
    <p:sldId id="268" r:id="rId12"/>
    <p:sldId id="269" r:id="rId13"/>
    <p:sldId id="264" r:id="rId14"/>
    <p:sldId id="267" r:id="rId15"/>
    <p:sldId id="275" r:id="rId16"/>
    <p:sldId id="276" r:id="rId17"/>
  </p:sldIdLst>
  <p:sldSz cx="18288000" cy="10287000"/>
  <p:notesSz cx="6858000" cy="9144000"/>
  <p:embeddedFontLst>
    <p:embeddedFont>
      <p:font typeface="Alatsi" panose="020B0604020202020204" charset="0"/>
      <p:regular r:id="rId19"/>
    </p:embeddedFont>
    <p:embeddedFont>
      <p:font typeface="Courier Prime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039" autoAdjust="0"/>
  </p:normalViewPr>
  <p:slideViewPr>
    <p:cSldViewPr snapToGrid="0">
      <p:cViewPr varScale="1">
        <p:scale>
          <a:sx n="52" d="100"/>
          <a:sy n="52" d="100"/>
        </p:scale>
        <p:origin x="850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1" name="Google Shape;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172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focused on intrinsically interpretable and post-hoc methods because they represent the two main, practical approaches to explainability: one builds in transparency from the start, and the other helps explain powerful but complex models after clustering.</a:t>
            </a:r>
          </a:p>
          <a:p>
            <a:r>
              <a:rPr lang="en-US" b="1" dirty="0"/>
              <a:t>K-Means</a:t>
            </a:r>
            <a:r>
              <a:rPr lang="en-US" dirty="0"/>
              <a:t> – Uses cluster centroids; easy to interpret distances.</a:t>
            </a:r>
          </a:p>
          <a:p>
            <a:r>
              <a:rPr lang="en-US" b="1" dirty="0"/>
              <a:t>Mini-Batch K-Means</a:t>
            </a:r>
            <a:r>
              <a:rPr lang="en-US" dirty="0"/>
              <a:t> – Faster version of K-Means, still interpretable.</a:t>
            </a:r>
          </a:p>
          <a:p>
            <a:r>
              <a:rPr lang="en-US" b="1" dirty="0"/>
              <a:t>K-Medoids (PAM)</a:t>
            </a:r>
            <a:r>
              <a:rPr lang="en-US" dirty="0"/>
              <a:t> – Uses real data points as cluster centers (more intuitive).</a:t>
            </a:r>
          </a:p>
          <a:p>
            <a:r>
              <a:rPr lang="en-US" b="1" dirty="0"/>
              <a:t>Agglomerative Clustering</a:t>
            </a:r>
            <a:r>
              <a:rPr lang="en-US" dirty="0"/>
              <a:t> – Builds a hierarchy; explainable through dendrograms.</a:t>
            </a:r>
          </a:p>
          <a:p>
            <a:r>
              <a:rPr lang="en-US" b="1" dirty="0"/>
              <a:t>Ward Linkage</a:t>
            </a:r>
            <a:r>
              <a:rPr lang="en-US" dirty="0"/>
              <a:t> – A type of agglomerative that minimizes variance; hierarchical explanation.</a:t>
            </a:r>
          </a:p>
          <a:p>
            <a:r>
              <a:rPr lang="en-US" b="1" dirty="0"/>
              <a:t>BIRCH</a:t>
            </a:r>
            <a:r>
              <a:rPr lang="en-US" dirty="0"/>
              <a:t> – Uses tree summaries; good for large datasets with interpretable structure.</a:t>
            </a:r>
          </a:p>
          <a:p>
            <a:r>
              <a:rPr lang="en-US" b="1" dirty="0"/>
              <a:t>DBSCAN</a:t>
            </a:r>
            <a:r>
              <a:rPr lang="en-US" dirty="0"/>
              <a:t> – Clusters based on density; clear rules for core/border/noise points.</a:t>
            </a:r>
          </a:p>
          <a:p>
            <a:r>
              <a:rPr lang="en-US" b="1" dirty="0"/>
              <a:t>OPTICS</a:t>
            </a:r>
            <a:r>
              <a:rPr lang="en-US" dirty="0"/>
              <a:t> – Like DBSCAN but handles varying densities; explained via reachability plots.</a:t>
            </a:r>
          </a:p>
          <a:p>
            <a:r>
              <a:rPr lang="en-US" b="1" dirty="0"/>
              <a:t>HDBSCAN</a:t>
            </a:r>
            <a:r>
              <a:rPr lang="en-US" dirty="0"/>
              <a:t> – Hierarchical version of DBSCAN with stability scores for explanation.</a:t>
            </a:r>
          </a:p>
          <a:p>
            <a:r>
              <a:rPr lang="en-US" b="1" dirty="0"/>
              <a:t>Spectral Clustering</a:t>
            </a:r>
            <a:r>
              <a:rPr lang="en-US" dirty="0"/>
              <a:t> – Uses graphs and eigenvectors; somewhat interpretable via graph structure.</a:t>
            </a:r>
          </a:p>
          <a:p>
            <a:r>
              <a:rPr lang="en-US" b="1" dirty="0"/>
              <a:t>Gaussian Mixture Models (GMM)</a:t>
            </a:r>
            <a:r>
              <a:rPr lang="en-US" dirty="0"/>
              <a:t> – Probabilistic; explains clusters with mean, variance, and weights.</a:t>
            </a:r>
          </a:p>
          <a:p>
            <a:r>
              <a:rPr lang="en-US" b="1" dirty="0"/>
              <a:t>Bayesian GMM (BGMM)</a:t>
            </a:r>
            <a:r>
              <a:rPr lang="en-US" dirty="0"/>
              <a:t> – Adds uncertainty estimates; interpretable through distributions and priors.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LIME for Clustering</a:t>
            </a:r>
            <a:r>
              <a:rPr lang="en-US" dirty="0"/>
              <a:t> – Builds local interpretable models around each point.</a:t>
            </a:r>
          </a:p>
          <a:p>
            <a:r>
              <a:rPr lang="en-US" b="1" dirty="0"/>
              <a:t>SHAP for Clustering</a:t>
            </a:r>
            <a:r>
              <a:rPr lang="en-US" dirty="0"/>
              <a:t> – Uses Shapley values to show feature importance for assignments.</a:t>
            </a:r>
          </a:p>
          <a:p>
            <a:r>
              <a:rPr lang="en-US" b="1" dirty="0" err="1"/>
              <a:t>TreeExplainer</a:t>
            </a:r>
            <a:r>
              <a:rPr lang="en-US" b="1" dirty="0"/>
              <a:t> / ICDT</a:t>
            </a:r>
            <a:r>
              <a:rPr lang="en-US" dirty="0"/>
              <a:t> – Builds decision trees to explain cluster assignments.</a:t>
            </a:r>
          </a:p>
          <a:p>
            <a:r>
              <a:rPr lang="en-US" b="1" dirty="0"/>
              <a:t>ICE/ALE</a:t>
            </a:r>
            <a:r>
              <a:rPr lang="en-US" dirty="0"/>
              <a:t> – Shows how changes in a feature affect cluster assignment.</a:t>
            </a:r>
          </a:p>
          <a:p>
            <a:r>
              <a:rPr lang="en-US" b="1" dirty="0" err="1"/>
              <a:t>XClus</a:t>
            </a:r>
            <a:r>
              <a:rPr lang="en-US" dirty="0"/>
              <a:t> – Generates rules and summaries post-clustering.</a:t>
            </a:r>
          </a:p>
          <a:p>
            <a:r>
              <a:rPr lang="en-US" b="1" dirty="0"/>
              <a:t>MUSE</a:t>
            </a:r>
            <a:r>
              <a:rPr lang="en-US" dirty="0"/>
              <a:t> – Provides multi-modal explanations (text, visuals, statistics).</a:t>
            </a:r>
          </a:p>
          <a:p>
            <a:r>
              <a:rPr lang="en-US" b="1" dirty="0" err="1"/>
              <a:t>Clust</a:t>
            </a:r>
            <a:r>
              <a:rPr lang="en-US" b="1" dirty="0"/>
              <a:t>-Ex</a:t>
            </a:r>
            <a:r>
              <a:rPr lang="en-US" dirty="0"/>
              <a:t> – Explains why a point is in one cluster and not another (contrastive).</a:t>
            </a:r>
          </a:p>
          <a:p>
            <a:r>
              <a:rPr lang="en-US" b="1" dirty="0" err="1"/>
              <a:t>ExCAPE</a:t>
            </a:r>
            <a:r>
              <a:rPr lang="en-US" dirty="0"/>
              <a:t> – Uses prototype examples to explain clusters.</a:t>
            </a:r>
          </a:p>
          <a:p>
            <a:r>
              <a:rPr lang="en-US" b="1" dirty="0"/>
              <a:t>DICE for Clustering</a:t>
            </a:r>
            <a:r>
              <a:rPr lang="en-US" dirty="0"/>
              <a:t> – Shows what changes are needed to switch a point's cluster.</a:t>
            </a:r>
          </a:p>
          <a:p>
            <a:r>
              <a:rPr lang="en-US" b="1" dirty="0" err="1"/>
              <a:t>ProtoDash</a:t>
            </a:r>
            <a:r>
              <a:rPr lang="en-US" dirty="0"/>
              <a:t> – Selects representative examples (prototypes) using submodular optimization.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8980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" name="Google Shape;10;p1">
            <a:extLst>
              <a:ext uri="{FF2B5EF4-FFF2-40B4-BE49-F238E27FC236}">
                <a16:creationId xmlns:a16="http://schemas.microsoft.com/office/drawing/2014/main" id="{50DEEF03-6E29-B4A0-AF2D-9FCD6D72F534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5685B-60C6-A112-F2C3-D9A958F77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F24F7-B65D-9CD6-0F6D-4E5ED5293C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956DD7-ED67-B2D5-705C-920919AC3C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7E8B7-BADA-FF63-FD19-BE6F77AF0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13405-347E-B7D2-1527-EF6C0C20E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A856E-663A-5076-B594-7A988FA6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Google Shape;10;p1">
            <a:extLst>
              <a:ext uri="{FF2B5EF4-FFF2-40B4-BE49-F238E27FC236}">
                <a16:creationId xmlns:a16="http://schemas.microsoft.com/office/drawing/2014/main" id="{2FFA01EE-1C30-B984-5383-74C3CAFB68D9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396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9B4AF-DC29-F406-CE41-11FDE4434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133DD-FCF0-751E-AD54-768E0D8B4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BBFCB7-8017-C43B-8A1E-DDF9758CC4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8741C1-B751-A20E-B152-AFCA29948D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8D2E2-3EF9-DC30-AFAE-46EE39B8A2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6DF938-75D9-2BD6-06F7-F73F0C103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ABF1C8-B820-A9D6-6D19-85731B72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C39F1A-A165-76D5-435E-E0EC98A3E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Google Shape;10;p1">
            <a:extLst>
              <a:ext uri="{FF2B5EF4-FFF2-40B4-BE49-F238E27FC236}">
                <a16:creationId xmlns:a16="http://schemas.microsoft.com/office/drawing/2014/main" id="{7C42677A-3349-EF1D-B6DD-298E8F2B8A82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100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1F000-5283-9B96-04D2-2E878A3B4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9E915-BAFE-C4E1-D44C-2527DC538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07DCE8-B30E-3C03-5272-B56E37449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631558-5A91-983A-4CB1-2DB9B2948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6" name="Google Shape;10;p1">
            <a:extLst>
              <a:ext uri="{FF2B5EF4-FFF2-40B4-BE49-F238E27FC236}">
                <a16:creationId xmlns:a16="http://schemas.microsoft.com/office/drawing/2014/main" id="{46A72A9C-5225-E6C1-BB83-CF8879171BCE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56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31E3C6-C441-F46E-7268-264D5E7BE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69C84-E521-7BF5-890E-9875C7785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98D7AE-0643-01DE-21A1-B89E77725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5" name="Google Shape;10;p1">
            <a:extLst>
              <a:ext uri="{FF2B5EF4-FFF2-40B4-BE49-F238E27FC236}">
                <a16:creationId xmlns:a16="http://schemas.microsoft.com/office/drawing/2014/main" id="{6D296181-B281-1C9B-187C-C7C7D7AC3D20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82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99891-1BDB-E9E6-0C71-AAEDD5FE5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02A42-3EC5-1251-F8AE-7630862EF5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33FEB2-6CEE-5DFC-B85F-D4C6CEE39D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D7A0F-8459-E734-187D-AEA85DDDB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AB5F0-14F8-F72D-EA5D-8EDBA1003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EDFCC9-DE10-AC01-ABF8-E2ABE17D5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Google Shape;10;p1">
            <a:extLst>
              <a:ext uri="{FF2B5EF4-FFF2-40B4-BE49-F238E27FC236}">
                <a16:creationId xmlns:a16="http://schemas.microsoft.com/office/drawing/2014/main" id="{31117FFD-A40A-73B5-0878-3BA92A736BD9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7723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9ACE0-762A-F3B3-B2C7-F0205DD8C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344CEF-1E77-D1C3-0E1E-0F34EC2B11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A34FB0-F094-641C-47E8-6CD032191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31588-CFFB-D160-4E9C-8A0381BD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278EB-32E0-D36A-1315-70C8D3112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AE685-E073-CF28-6DC3-79EEC9239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Google Shape;10;p1">
            <a:extLst>
              <a:ext uri="{FF2B5EF4-FFF2-40B4-BE49-F238E27FC236}">
                <a16:creationId xmlns:a16="http://schemas.microsoft.com/office/drawing/2014/main" id="{445E5AB7-2DE9-899E-36A6-78E305C74267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728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DC5E5-9D93-6060-356A-C113F4D8D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C33607-E083-617E-8399-28806443A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3D1FA-C9A5-801F-FAB1-39E1C72D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2849A-FE20-36A6-CAA7-BCDF117FD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FA3EB-A16F-8357-28B1-81B2C9AF6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768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942E6C-E383-873A-1918-1E0093F2ED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DE3D4C-B2FB-23F7-46C7-5B96F5BB5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23756-DEA6-0C47-EDA7-CA133A977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0B975-9A11-8C0B-4974-BFFA38A4D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E4109-F86C-DD44-F720-194E49F74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662" y="0"/>
            <a:ext cx="74422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;p1">
            <a:extLst>
              <a:ext uri="{FF2B5EF4-FFF2-40B4-BE49-F238E27FC236}">
                <a16:creationId xmlns:a16="http://schemas.microsoft.com/office/drawing/2014/main" id="{6037A53B-167D-864A-9718-5AED3604DCF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CD5BF-EC36-68E8-392D-1551803E2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43487-4662-D191-6DEE-0DFC005BB256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1D171E-96B8-EA39-427A-43F42EF4B00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DCFB67-721E-A342-629B-4257CA7EB9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42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4120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4"/>
          <p:cNvGrpSpPr/>
          <p:nvPr/>
        </p:nvGrpSpPr>
        <p:grpSpPr>
          <a:xfrm>
            <a:off x="2277056" y="3600450"/>
            <a:ext cx="13733980" cy="3086595"/>
            <a:chOff x="0" y="0"/>
            <a:chExt cx="3617156" cy="812925"/>
          </a:xfrm>
        </p:grpSpPr>
        <p:sp>
          <p:nvSpPr>
            <p:cNvPr id="21" name="Google Shape;21;p4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2" name="Google Shape;22;p4"/>
            <p:cNvSpPr txBox="1"/>
            <p:nvPr/>
          </p:nvSpPr>
          <p:spPr>
            <a:xfrm>
              <a:off x="0" y="9525"/>
              <a:ext cx="3617100" cy="80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3" name="Google Shape;2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" name="Google Shape;24;p4"/>
          <p:cNvCxnSpPr/>
          <p:nvPr/>
        </p:nvCxnSpPr>
        <p:spPr>
          <a:xfrm>
            <a:off x="11838353" y="5162550"/>
            <a:ext cx="28902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0;p1">
            <a:extLst>
              <a:ext uri="{FF2B5EF4-FFF2-40B4-BE49-F238E27FC236}">
                <a16:creationId xmlns:a16="http://schemas.microsoft.com/office/drawing/2014/main" id="{0229EE0B-7A85-4941-5DCB-C84B374E3E8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80375" y="0"/>
            <a:ext cx="10287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" name="Google Shape;28;p5"/>
          <p:cNvCxnSpPr/>
          <p:nvPr/>
        </p:nvCxnSpPr>
        <p:spPr>
          <a:xfrm>
            <a:off x="5649592" y="3907400"/>
            <a:ext cx="28413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>
            <a:spLocks noGrp="1"/>
          </p:cNvSpPr>
          <p:nvPr>
            <p:ph type="pic" idx="2"/>
          </p:nvPr>
        </p:nvSpPr>
        <p:spPr>
          <a:xfrm>
            <a:off x="9695756" y="35275"/>
            <a:ext cx="8586600" cy="10287000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Google Shape;10;p1">
            <a:extLst>
              <a:ext uri="{FF2B5EF4-FFF2-40B4-BE49-F238E27FC236}">
                <a16:creationId xmlns:a16="http://schemas.microsoft.com/office/drawing/2014/main" id="{79AF0A1E-217E-D1A4-B4A7-DEF699A9A5E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allery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>
            <a:spLocks noGrp="1"/>
          </p:cNvSpPr>
          <p:nvPr>
            <p:ph type="pic" idx="2"/>
          </p:nvPr>
        </p:nvSpPr>
        <p:spPr>
          <a:xfrm>
            <a:off x="1028550" y="24694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6"/>
          <p:cNvSpPr>
            <a:spLocks noGrp="1"/>
          </p:cNvSpPr>
          <p:nvPr>
            <p:ph type="pic" idx="3"/>
          </p:nvPr>
        </p:nvSpPr>
        <p:spPr>
          <a:xfrm>
            <a:off x="6734700" y="25120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4" name="Google Shape;34;p6"/>
          <p:cNvSpPr>
            <a:spLocks noGrp="1"/>
          </p:cNvSpPr>
          <p:nvPr>
            <p:ph type="pic" idx="4"/>
          </p:nvPr>
        </p:nvSpPr>
        <p:spPr>
          <a:xfrm>
            <a:off x="12440850" y="2512050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6"/>
          <p:cNvSpPr>
            <a:spLocks noGrp="1"/>
          </p:cNvSpPr>
          <p:nvPr>
            <p:ph type="pic" idx="5"/>
          </p:nvPr>
        </p:nvSpPr>
        <p:spPr>
          <a:xfrm>
            <a:off x="1028550" y="6050225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6"/>
          <p:cNvSpPr>
            <a:spLocks noGrp="1"/>
          </p:cNvSpPr>
          <p:nvPr>
            <p:ph type="pic" idx="6"/>
          </p:nvPr>
        </p:nvSpPr>
        <p:spPr>
          <a:xfrm>
            <a:off x="6734700" y="6092825"/>
            <a:ext cx="4818600" cy="32082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6"/>
          <p:cNvSpPr>
            <a:spLocks noGrp="1"/>
          </p:cNvSpPr>
          <p:nvPr>
            <p:ph type="pic" idx="7"/>
          </p:nvPr>
        </p:nvSpPr>
        <p:spPr>
          <a:xfrm>
            <a:off x="12440850" y="6092825"/>
            <a:ext cx="4818600" cy="32082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38" name="Google Shape;38;p6"/>
          <p:cNvCxnSpPr/>
          <p:nvPr/>
        </p:nvCxnSpPr>
        <p:spPr>
          <a:xfrm>
            <a:off x="1028700" y="2182071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Google Shape;10;p1">
            <a:extLst>
              <a:ext uri="{FF2B5EF4-FFF2-40B4-BE49-F238E27FC236}">
                <a16:creationId xmlns:a16="http://schemas.microsoft.com/office/drawing/2014/main" id="{AFC19AEE-0879-B913-78EB-16F4816AAE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C154-D7FC-BB0A-EA85-F577D4EFE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F69869-C4A1-495E-C18F-D59DBEECB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3BD53-0BFA-EB15-020F-67F5EBC9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3D99D7-1EAA-7B2A-C210-EE79F8CC9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Google Shape;10;p1">
            <a:extLst>
              <a:ext uri="{FF2B5EF4-FFF2-40B4-BE49-F238E27FC236}">
                <a16:creationId xmlns:a16="http://schemas.microsoft.com/office/drawing/2014/main" id="{6ABE15BE-0F60-7ACA-B175-11F1B38CB4B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09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9428E-4620-5DB7-7B75-413282F0E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A6898-7FD9-BD32-5266-15E75D173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35FDC-6429-FAC0-CAD7-AF4187402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2B5AB-7A21-E489-DD4D-F75808FB4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1404A9-E020-4C04-349C-4167A1E0D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Google Shape;10;p1">
            <a:extLst>
              <a:ext uri="{FF2B5EF4-FFF2-40B4-BE49-F238E27FC236}">
                <a16:creationId xmlns:a16="http://schemas.microsoft.com/office/drawing/2014/main" id="{C4BA7611-B708-23B5-7F8A-3394015985AF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68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57BE9-708F-023D-3F2B-58653C587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A0C63-801E-7727-A190-EDA7642A3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14077-7888-FB28-BA91-F5645C2D6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4C52B-05F9-46DD-9197-36554B7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1FB7F-59E5-B180-C14F-193973DC6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Google Shape;10;p1">
            <a:extLst>
              <a:ext uri="{FF2B5EF4-FFF2-40B4-BE49-F238E27FC236}">
                <a16:creationId xmlns:a16="http://schemas.microsoft.com/office/drawing/2014/main" id="{EF5F04A3-3F9F-5938-4927-96AEDD72F3A9}"/>
              </a:ext>
            </a:extLst>
          </p:cNvPr>
          <p:cNvSpPr txBox="1">
            <a:spLocks/>
          </p:cNvSpPr>
          <p:nvPr userDrawn="1"/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543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4400"/>
              <a:buFont typeface="Alatsi"/>
              <a:buNone/>
              <a:defRPr sz="440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29231E"/>
              </a:buClr>
              <a:buSzPts val="3200"/>
              <a:buFont typeface="Courier Prime"/>
              <a:buChar char="•"/>
              <a:defRPr sz="32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29231E"/>
              </a:buClr>
              <a:buSzPts val="2800"/>
              <a:buFont typeface="Courier Prime"/>
              <a:buChar char="–"/>
              <a:defRPr sz="28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29231E"/>
              </a:buClr>
              <a:buSzPts val="2400"/>
              <a:buFont typeface="Courier Prime"/>
              <a:buChar char="•"/>
              <a:defRPr sz="24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–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»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29231E"/>
              </a:buClr>
              <a:buSzPts val="2000"/>
              <a:buFont typeface="Courier Prime"/>
              <a:buChar char="•"/>
              <a:defRPr sz="2000" i="0" u="none" strike="noStrike" cap="none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25104" y="9829799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6" r:id="rId3"/>
    <p:sldLayoutId id="2147483650" r:id="rId4"/>
    <p:sldLayoutId id="2147483651" r:id="rId5"/>
    <p:sldLayoutId id="214748365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2FFF84-E4CE-5569-B8C0-7879D4872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51DEC-6750-676A-CB7A-01EC890CC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808E0-D0A8-0CDC-8B9C-3D4CF1271D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228EB-E28F-E19F-6A12-6D3CF81B38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78B7E-0416-02D6-5EE3-235701FCE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CFEA4-FA42-40CE-BA4E-80F2EA895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1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9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31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893"/>
            <a:ext cx="18288000" cy="7974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" name="Google Shape;45;p7"/>
          <p:cNvCxnSpPr/>
          <p:nvPr/>
        </p:nvCxnSpPr>
        <p:spPr>
          <a:xfrm>
            <a:off x="8470835" y="9127709"/>
            <a:ext cx="6138466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7"/>
          <p:cNvSpPr txBox="1"/>
          <p:nvPr/>
        </p:nvSpPr>
        <p:spPr>
          <a:xfrm>
            <a:off x="335202" y="8299034"/>
            <a:ext cx="6139532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Explainability in Clustering Algorithms</a:t>
            </a:r>
            <a:endParaRPr lang="en-US" sz="4000" dirty="0"/>
          </a:p>
        </p:txBody>
      </p:sp>
      <p:sp>
        <p:nvSpPr>
          <p:cNvPr id="47" name="Google Shape;47;p7"/>
          <p:cNvSpPr txBox="1"/>
          <p:nvPr/>
        </p:nvSpPr>
        <p:spPr>
          <a:xfrm>
            <a:off x="6504034" y="8299035"/>
            <a:ext cx="179307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/>
            <a:r>
              <a:rPr lang="en-US" sz="24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A Survey Paper with Experimental Results</a:t>
            </a:r>
            <a:endParaRPr dirty="0"/>
          </a:p>
        </p:txBody>
      </p:sp>
      <p:sp>
        <p:nvSpPr>
          <p:cNvPr id="48" name="Google Shape;48;p7"/>
          <p:cNvSpPr txBox="1"/>
          <p:nvPr/>
        </p:nvSpPr>
        <p:spPr>
          <a:xfrm>
            <a:off x="14609301" y="8575250"/>
            <a:ext cx="3343399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RDKDD</a:t>
            </a:r>
            <a:endParaRPr dirty="0"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24.06.2025</a:t>
            </a:r>
            <a:endParaRPr dirty="0"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by </a:t>
            </a:r>
            <a:r>
              <a:rPr lang="en-US" sz="2400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S</a:t>
            </a: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rujana </a:t>
            </a:r>
            <a:r>
              <a:rPr lang="en-US" sz="2400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K</a:t>
            </a:r>
            <a:r>
              <a:rPr lang="en-US" sz="2400" b="0" i="0" u="none" strike="noStrike" cap="none" dirty="0">
                <a:solidFill>
                  <a:srgbClr val="29231E"/>
                </a:solidFill>
                <a:latin typeface="Courier Prime"/>
                <a:ea typeface="Courier Prime"/>
                <a:cs typeface="Courier Prime"/>
                <a:sym typeface="Courier Prime"/>
              </a:rPr>
              <a:t>onduri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19"/>
          <p:cNvCxnSpPr/>
          <p:nvPr/>
        </p:nvCxnSpPr>
        <p:spPr>
          <a:xfrm>
            <a:off x="1028700" y="2182071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/>
          <p:nvPr/>
        </p:nvSpPr>
        <p:spPr>
          <a:xfrm>
            <a:off x="1028700" y="1133475"/>
            <a:ext cx="706759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E</a:t>
            </a: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xplainability </a:t>
            </a:r>
            <a:r>
              <a:rPr lang="en-US" sz="56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M</a:t>
            </a: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etrics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F8D817-B75A-BC1B-0C31-1FAE3682C35D}"/>
              </a:ext>
            </a:extLst>
          </p:cNvPr>
          <p:cNvSpPr txBox="1"/>
          <p:nvPr/>
        </p:nvSpPr>
        <p:spPr>
          <a:xfrm>
            <a:off x="1028700" y="2488350"/>
            <a:ext cx="69440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Coverage</a:t>
            </a:r>
          </a:p>
          <a:p>
            <a:endParaRPr lang="en-US" sz="3600" dirty="0">
              <a:latin typeface="Alatsi" panose="020B0604020202020204" charset="0"/>
              <a:cs typeface="Alatsi" panose="020B0604020202020204" charset="0"/>
            </a:endParaRPr>
          </a:p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How much of the clustered data is explainable?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333207-0978-7841-22B6-2E4798B75BD0}"/>
              </a:ext>
            </a:extLst>
          </p:cNvPr>
          <p:cNvSpPr txBox="1"/>
          <p:nvPr/>
        </p:nvSpPr>
        <p:spPr>
          <a:xfrm>
            <a:off x="1028700" y="5903282"/>
            <a:ext cx="706759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Fidelity </a:t>
            </a:r>
          </a:p>
          <a:p>
            <a:endParaRPr lang="en-US" sz="3600" dirty="0">
              <a:latin typeface="Alatsi" panose="020B0604020202020204" charset="0"/>
              <a:cs typeface="Alatsi" panose="020B0604020202020204" charset="0"/>
            </a:endParaRPr>
          </a:p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Does the explanation match the original clustering labels?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D34AB-49E6-D85B-5413-91A1F0F1C82A}"/>
              </a:ext>
            </a:extLst>
          </p:cNvPr>
          <p:cNvSpPr txBox="1"/>
          <p:nvPr/>
        </p:nvSpPr>
        <p:spPr>
          <a:xfrm>
            <a:off x="9779409" y="2488350"/>
            <a:ext cx="69440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Comprehensibility </a:t>
            </a:r>
          </a:p>
          <a:p>
            <a:endParaRPr lang="en-US" sz="3600" dirty="0">
              <a:latin typeface="Alatsi" panose="020B0604020202020204" charset="0"/>
              <a:cs typeface="Alatsi" panose="020B0604020202020204" charset="0"/>
            </a:endParaRPr>
          </a:p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Is the explanation simple enough to follow?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B4A0AB-FB88-F52F-9404-BF2644C19D45}"/>
              </a:ext>
            </a:extLst>
          </p:cNvPr>
          <p:cNvSpPr txBox="1"/>
          <p:nvPr/>
        </p:nvSpPr>
        <p:spPr>
          <a:xfrm>
            <a:off x="9779409" y="5859526"/>
            <a:ext cx="69440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Stability </a:t>
            </a:r>
          </a:p>
          <a:p>
            <a:endParaRPr lang="en-US" sz="3600" dirty="0">
              <a:latin typeface="Alatsi" panose="020B0604020202020204" charset="0"/>
              <a:cs typeface="Alatsi" panose="020B0604020202020204" charset="0"/>
            </a:endParaRPr>
          </a:p>
          <a:p>
            <a:r>
              <a:rPr lang="en-US" sz="3600" dirty="0">
                <a:latin typeface="Alatsi" panose="020B0604020202020204" charset="0"/>
                <a:cs typeface="Alatsi" panose="020B0604020202020204" charset="0"/>
              </a:rPr>
              <a:t>Does the explanation remain consistent across runs?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44997A-8D50-8669-66B7-E7E077B3AA13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0"/>
          <p:cNvGrpSpPr/>
          <p:nvPr/>
        </p:nvGrpSpPr>
        <p:grpSpPr>
          <a:xfrm>
            <a:off x="9144000" y="1028700"/>
            <a:ext cx="8115300" cy="2243455"/>
            <a:chOff x="0" y="0"/>
            <a:chExt cx="2137363" cy="590869"/>
          </a:xfrm>
        </p:grpSpPr>
        <p:sp>
          <p:nvSpPr>
            <p:cNvPr id="218" name="Google Shape;218;p20"/>
            <p:cNvSpPr/>
            <p:nvPr/>
          </p:nvSpPr>
          <p:spPr>
            <a:xfrm>
              <a:off x="0" y="0"/>
              <a:ext cx="2137363" cy="590869"/>
            </a:xfrm>
            <a:custGeom>
              <a:avLst/>
              <a:gdLst/>
              <a:ahLst/>
              <a:cxnLst/>
              <a:rect l="l" t="t" r="r" b="b"/>
              <a:pathLst>
                <a:path w="2137363" h="590869" extrusionOk="0">
                  <a:moveTo>
                    <a:pt x="0" y="0"/>
                  </a:moveTo>
                  <a:lnTo>
                    <a:pt x="2137363" y="0"/>
                  </a:lnTo>
                  <a:lnTo>
                    <a:pt x="2137363" y="590869"/>
                  </a:lnTo>
                  <a:lnTo>
                    <a:pt x="0" y="5908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19" name="Google Shape;219;p20"/>
            <p:cNvSpPr txBox="1"/>
            <p:nvPr/>
          </p:nvSpPr>
          <p:spPr>
            <a:xfrm>
              <a:off x="0" y="9525"/>
              <a:ext cx="2137363" cy="581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20"/>
          <p:cNvGrpSpPr/>
          <p:nvPr/>
        </p:nvGrpSpPr>
        <p:grpSpPr>
          <a:xfrm>
            <a:off x="9144000" y="4021772"/>
            <a:ext cx="8115300" cy="2243455"/>
            <a:chOff x="0" y="0"/>
            <a:chExt cx="2137363" cy="590869"/>
          </a:xfrm>
        </p:grpSpPr>
        <p:sp>
          <p:nvSpPr>
            <p:cNvPr id="221" name="Google Shape;221;p20"/>
            <p:cNvSpPr/>
            <p:nvPr/>
          </p:nvSpPr>
          <p:spPr>
            <a:xfrm>
              <a:off x="0" y="0"/>
              <a:ext cx="2137363" cy="590869"/>
            </a:xfrm>
            <a:custGeom>
              <a:avLst/>
              <a:gdLst/>
              <a:ahLst/>
              <a:cxnLst/>
              <a:rect l="l" t="t" r="r" b="b"/>
              <a:pathLst>
                <a:path w="2137363" h="590869" extrusionOk="0">
                  <a:moveTo>
                    <a:pt x="0" y="0"/>
                  </a:moveTo>
                  <a:lnTo>
                    <a:pt x="2137363" y="0"/>
                  </a:lnTo>
                  <a:lnTo>
                    <a:pt x="2137363" y="590869"/>
                  </a:lnTo>
                  <a:lnTo>
                    <a:pt x="0" y="5908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22" name="Google Shape;222;p20"/>
            <p:cNvSpPr txBox="1"/>
            <p:nvPr/>
          </p:nvSpPr>
          <p:spPr>
            <a:xfrm>
              <a:off x="0" y="9525"/>
              <a:ext cx="2137363" cy="581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3" name="Google Shape;223;p20"/>
          <p:cNvGrpSpPr/>
          <p:nvPr/>
        </p:nvGrpSpPr>
        <p:grpSpPr>
          <a:xfrm>
            <a:off x="9144000" y="7017703"/>
            <a:ext cx="8115300" cy="2243455"/>
            <a:chOff x="0" y="0"/>
            <a:chExt cx="2137363" cy="590869"/>
          </a:xfrm>
        </p:grpSpPr>
        <p:sp>
          <p:nvSpPr>
            <p:cNvPr id="224" name="Google Shape;224;p20"/>
            <p:cNvSpPr/>
            <p:nvPr/>
          </p:nvSpPr>
          <p:spPr>
            <a:xfrm>
              <a:off x="0" y="0"/>
              <a:ext cx="2137363" cy="590869"/>
            </a:xfrm>
            <a:custGeom>
              <a:avLst/>
              <a:gdLst/>
              <a:ahLst/>
              <a:cxnLst/>
              <a:rect l="l" t="t" r="r" b="b"/>
              <a:pathLst>
                <a:path w="2137363" h="590869" extrusionOk="0">
                  <a:moveTo>
                    <a:pt x="0" y="0"/>
                  </a:moveTo>
                  <a:lnTo>
                    <a:pt x="2137363" y="0"/>
                  </a:lnTo>
                  <a:lnTo>
                    <a:pt x="2137363" y="590869"/>
                  </a:lnTo>
                  <a:lnTo>
                    <a:pt x="0" y="5908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225" name="Google Shape;225;p20"/>
            <p:cNvSpPr txBox="1"/>
            <p:nvPr/>
          </p:nvSpPr>
          <p:spPr>
            <a:xfrm>
              <a:off x="0" y="9525"/>
              <a:ext cx="2137363" cy="5813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26" name="Google Shape;2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8" name="Google Shape;228;p20"/>
          <p:cNvCxnSpPr/>
          <p:nvPr/>
        </p:nvCxnSpPr>
        <p:spPr>
          <a:xfrm>
            <a:off x="6922621" y="3714750"/>
            <a:ext cx="1061743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0" name="Google Shape;230;p20"/>
          <p:cNvSpPr txBox="1"/>
          <p:nvPr/>
        </p:nvSpPr>
        <p:spPr>
          <a:xfrm>
            <a:off x="9722644" y="1698308"/>
            <a:ext cx="69579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+88%</a:t>
            </a:r>
            <a:endParaRPr/>
          </a:p>
        </p:txBody>
      </p:sp>
      <p:sp>
        <p:nvSpPr>
          <p:cNvPr id="231" name="Google Shape;231;p20"/>
          <p:cNvSpPr txBox="1"/>
          <p:nvPr/>
        </p:nvSpPr>
        <p:spPr>
          <a:xfrm>
            <a:off x="9722644" y="2450148"/>
            <a:ext cx="695801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Elaborate on the statistic here.</a:t>
            </a:r>
            <a:endParaRPr/>
          </a:p>
        </p:txBody>
      </p:sp>
      <p:sp>
        <p:nvSpPr>
          <p:cNvPr id="232" name="Google Shape;232;p20"/>
          <p:cNvSpPr txBox="1"/>
          <p:nvPr/>
        </p:nvSpPr>
        <p:spPr>
          <a:xfrm>
            <a:off x="9722644" y="4691380"/>
            <a:ext cx="69579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+400k</a:t>
            </a:r>
            <a:endParaRPr/>
          </a:p>
        </p:txBody>
      </p:sp>
      <p:sp>
        <p:nvSpPr>
          <p:cNvPr id="233" name="Google Shape;233;p20"/>
          <p:cNvSpPr txBox="1"/>
          <p:nvPr/>
        </p:nvSpPr>
        <p:spPr>
          <a:xfrm>
            <a:off x="9722644" y="5443220"/>
            <a:ext cx="695801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Elaborate on the statistic here.</a:t>
            </a:r>
            <a:endParaRPr/>
          </a:p>
        </p:txBody>
      </p:sp>
      <p:sp>
        <p:nvSpPr>
          <p:cNvPr id="234" name="Google Shape;234;p20"/>
          <p:cNvSpPr txBox="1"/>
          <p:nvPr/>
        </p:nvSpPr>
        <p:spPr>
          <a:xfrm>
            <a:off x="9722644" y="7684453"/>
            <a:ext cx="6957900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-12%</a:t>
            </a:r>
            <a:endParaRPr/>
          </a:p>
        </p:txBody>
      </p:sp>
      <p:sp>
        <p:nvSpPr>
          <p:cNvPr id="235" name="Google Shape;235;p20"/>
          <p:cNvSpPr txBox="1"/>
          <p:nvPr/>
        </p:nvSpPr>
        <p:spPr>
          <a:xfrm>
            <a:off x="9722644" y="8436293"/>
            <a:ext cx="6958012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5EFEB"/>
                </a:solidFill>
                <a:latin typeface="Alatsi"/>
                <a:ea typeface="Alatsi"/>
                <a:cs typeface="Alatsi"/>
                <a:sym typeface="Alatsi"/>
              </a:rPr>
              <a:t>Elaborate on the statistic here.</a:t>
            </a:r>
            <a:endParaRPr/>
          </a:p>
        </p:txBody>
      </p:sp>
      <p:cxnSp>
        <p:nvCxnSpPr>
          <p:cNvPr id="236" name="Google Shape;236;p20"/>
          <p:cNvCxnSpPr/>
          <p:nvPr/>
        </p:nvCxnSpPr>
        <p:spPr>
          <a:xfrm>
            <a:off x="13201650" y="1998028"/>
            <a:ext cx="3479006" cy="0"/>
          </a:xfrm>
          <a:prstGeom prst="straightConnector1">
            <a:avLst/>
          </a:prstGeom>
          <a:noFill/>
          <a:ln w="38100" cap="flat" cmpd="sng">
            <a:solidFill>
              <a:srgbClr val="F5EFE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7" name="Google Shape;237;p20"/>
          <p:cNvCxnSpPr/>
          <p:nvPr/>
        </p:nvCxnSpPr>
        <p:spPr>
          <a:xfrm>
            <a:off x="13201650" y="5029200"/>
            <a:ext cx="3479006" cy="0"/>
          </a:xfrm>
          <a:prstGeom prst="straightConnector1">
            <a:avLst/>
          </a:prstGeom>
          <a:noFill/>
          <a:ln w="38100" cap="flat" cmpd="sng">
            <a:solidFill>
              <a:srgbClr val="F5EFEB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20"/>
          <p:cNvCxnSpPr/>
          <p:nvPr/>
        </p:nvCxnSpPr>
        <p:spPr>
          <a:xfrm>
            <a:off x="13201650" y="8022273"/>
            <a:ext cx="3479006" cy="0"/>
          </a:xfrm>
          <a:prstGeom prst="straightConnector1">
            <a:avLst/>
          </a:prstGeom>
          <a:noFill/>
          <a:ln w="38100" cap="flat" cmpd="sng">
            <a:solidFill>
              <a:srgbClr val="F5EFEB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8D703D9-64F2-CBB5-ED16-ED748BD5E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872" y="1319016"/>
            <a:ext cx="15196984" cy="7434428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E15E0-32F2-0229-B72B-284F434B11F2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700" y="2664525"/>
            <a:ext cx="9258300" cy="925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72825" y="3150750"/>
            <a:ext cx="2099100" cy="209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872825" y="5401720"/>
            <a:ext cx="2099100" cy="2086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872825" y="7640050"/>
            <a:ext cx="2099100" cy="2099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1" name="Google Shape;151;p15"/>
          <p:cNvCxnSpPr/>
          <p:nvPr/>
        </p:nvCxnSpPr>
        <p:spPr>
          <a:xfrm>
            <a:off x="1028700" y="2182071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2" name="Google Shape;152;p15"/>
          <p:cNvSpPr txBox="1"/>
          <p:nvPr/>
        </p:nvSpPr>
        <p:spPr>
          <a:xfrm>
            <a:off x="1028700" y="1133475"/>
            <a:ext cx="7067594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Overall Analysis</a:t>
            </a:r>
            <a:endParaRPr dirty="0"/>
          </a:p>
        </p:txBody>
      </p:sp>
      <p:sp>
        <p:nvSpPr>
          <p:cNvPr id="153" name="Google Shape;153;p15"/>
          <p:cNvSpPr txBox="1"/>
          <p:nvPr/>
        </p:nvSpPr>
        <p:spPr>
          <a:xfrm>
            <a:off x="13288814" y="3758330"/>
            <a:ext cx="3970486" cy="44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John Doe</a:t>
            </a:r>
            <a:endParaRPr/>
          </a:p>
        </p:txBody>
      </p:sp>
      <p:sp>
        <p:nvSpPr>
          <p:cNvPr id="154" name="Google Shape;154;p15"/>
          <p:cNvSpPr txBox="1"/>
          <p:nvPr/>
        </p:nvSpPr>
        <p:spPr>
          <a:xfrm>
            <a:off x="13288814" y="4294588"/>
            <a:ext cx="3970486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position</a:t>
            </a:r>
            <a:endParaRPr/>
          </a:p>
        </p:txBody>
      </p:sp>
      <p:sp>
        <p:nvSpPr>
          <p:cNvPr id="155" name="Google Shape;155;p15"/>
          <p:cNvSpPr txBox="1"/>
          <p:nvPr/>
        </p:nvSpPr>
        <p:spPr>
          <a:xfrm>
            <a:off x="13288814" y="6002984"/>
            <a:ext cx="3970486" cy="44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Jane Doe</a:t>
            </a:r>
            <a:endParaRPr/>
          </a:p>
        </p:txBody>
      </p:sp>
      <p:sp>
        <p:nvSpPr>
          <p:cNvPr id="156" name="Google Shape;156;p15"/>
          <p:cNvSpPr txBox="1"/>
          <p:nvPr/>
        </p:nvSpPr>
        <p:spPr>
          <a:xfrm>
            <a:off x="13288814" y="6539242"/>
            <a:ext cx="3970486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position</a:t>
            </a:r>
            <a:endParaRPr/>
          </a:p>
        </p:txBody>
      </p:sp>
      <p:sp>
        <p:nvSpPr>
          <p:cNvPr id="157" name="Google Shape;157;p15"/>
          <p:cNvSpPr txBox="1"/>
          <p:nvPr/>
        </p:nvSpPr>
        <p:spPr>
          <a:xfrm>
            <a:off x="13288814" y="8244217"/>
            <a:ext cx="3970486" cy="44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John Doe</a:t>
            </a:r>
            <a:endParaRPr/>
          </a:p>
        </p:txBody>
      </p:sp>
      <p:sp>
        <p:nvSpPr>
          <p:cNvPr id="158" name="Google Shape;158;p15"/>
          <p:cNvSpPr txBox="1"/>
          <p:nvPr/>
        </p:nvSpPr>
        <p:spPr>
          <a:xfrm>
            <a:off x="13288814" y="8783896"/>
            <a:ext cx="3970486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position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D78529-4645-3174-E25C-EE236321BF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09357" y="2182071"/>
            <a:ext cx="12926936" cy="804210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E4EBBC-FC51-1B8D-86CA-52BFD0997572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8"/>
          <p:cNvSpPr txBox="1"/>
          <p:nvPr/>
        </p:nvSpPr>
        <p:spPr>
          <a:xfrm>
            <a:off x="1028700" y="1684578"/>
            <a:ext cx="6451500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How do I explain this to non-tech folks?</a:t>
            </a:r>
            <a:endParaRPr dirty="0"/>
          </a:p>
        </p:txBody>
      </p:sp>
      <p:cxnSp>
        <p:nvCxnSpPr>
          <p:cNvPr id="198" name="Google Shape;198;p18"/>
          <p:cNvCxnSpPr/>
          <p:nvPr/>
        </p:nvCxnSpPr>
        <p:spPr>
          <a:xfrm>
            <a:off x="1028700" y="1047750"/>
            <a:ext cx="6451529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9B29369-EDDE-0D7A-2D01-9BC082CECC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661" y="3235400"/>
            <a:ext cx="9994032" cy="6332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0A116D-0F95-6313-765C-670F91181A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2693" y="3235400"/>
            <a:ext cx="7880156" cy="6332426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F6375C-C6DA-C922-F623-48FA00BEDA5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A7CE50E3-2689-13EE-1839-0B7AB83BCAF5}"/>
              </a:ext>
            </a:extLst>
          </p:cNvPr>
          <p:cNvPicPr>
            <a:picLocks noGrp="1" noChangeAspect="1"/>
          </p:cNvPicPr>
          <p:nvPr>
            <p:ph type="pic" idx="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l="8531" r="8531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4F6394D6-F6F5-D2CD-AC04-E936FC0FBF5C}"/>
              </a:ext>
            </a:extLst>
          </p:cNvPr>
          <p:cNvPicPr>
            <a:picLocks noGrp="1" noChangeAspect="1"/>
          </p:cNvPicPr>
          <p:nvPr>
            <p:ph type="pic" idx="5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l="4986" r="4986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6" name="Picture Placeholder 25">
            <a:extLst>
              <a:ext uri="{FF2B5EF4-FFF2-40B4-BE49-F238E27FC236}">
                <a16:creationId xmlns:a16="http://schemas.microsoft.com/office/drawing/2014/main" id="{F24CBD4A-FDDD-0505-7AC4-E8374BBCD904}"/>
              </a:ext>
            </a:extLst>
          </p:cNvPr>
          <p:cNvPicPr>
            <a:picLocks noGrp="1" noChangeAspect="1"/>
          </p:cNvPicPr>
          <p:nvPr>
            <p:ph type="pic" idx="6"/>
          </p:nvPr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t="84" b="84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28" name="Picture Placeholder 27">
            <a:extLst>
              <a:ext uri="{FF2B5EF4-FFF2-40B4-BE49-F238E27FC236}">
                <a16:creationId xmlns:a16="http://schemas.microsoft.com/office/drawing/2014/main" id="{ABA93ED9-DB8C-03A0-E198-8D4918E18FAF}"/>
              </a:ext>
            </a:extLst>
          </p:cNvPr>
          <p:cNvPicPr>
            <a:picLocks noGrp="1" noChangeAspect="1"/>
          </p:cNvPicPr>
          <p:nvPr>
            <p:ph type="pic" idx="7"/>
          </p:nvPr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l="7498" r="749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8932D4-DAA3-1F70-0102-60F98F3C25A4}"/>
              </a:ext>
            </a:extLst>
          </p:cNvPr>
          <p:cNvSpPr txBox="1"/>
          <p:nvPr/>
        </p:nvSpPr>
        <p:spPr>
          <a:xfrm>
            <a:off x="3222523" y="663769"/>
            <a:ext cx="118429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Alatsi" panose="020B0604020202020204" charset="0"/>
                <a:cs typeface="Alatsi" panose="020B0604020202020204" charset="0"/>
              </a:rPr>
              <a:t>Special Thanks to</a:t>
            </a:r>
          </a:p>
        </p:txBody>
      </p:sp>
      <p:pic>
        <p:nvPicPr>
          <p:cNvPr id="2050" name="Picture 2" descr="Types of Acting Techniques (Classical, Meisner, etc.): Updated 2025 -  Headshots NYC &amp; NJ">
            <a:extLst>
              <a:ext uri="{FF2B5EF4-FFF2-40B4-BE49-F238E27FC236}">
                <a16:creationId xmlns:a16="http://schemas.microsoft.com/office/drawing/2014/main" id="{6C4E05DB-5F37-B4AE-2822-D88F9D6B98F5}"/>
              </a:ext>
            </a:extLst>
          </p:cNvPr>
          <p:cNvPicPr>
            <a:picLocks noGrp="1" noChangeAspect="1" noChangeArrowheads="1"/>
          </p:cNvPicPr>
          <p:nvPr>
            <p:ph type="pic" idx="2"/>
          </p:nvPr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88" r="1038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1088B4-5DE0-6334-A94F-78C9B7D494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B4C4A2-C19C-A1C7-D8DC-4DAF30611EF6}"/>
              </a:ext>
            </a:extLst>
          </p:cNvPr>
          <p:cNvSpPr txBox="1"/>
          <p:nvPr/>
        </p:nvSpPr>
        <p:spPr>
          <a:xfrm>
            <a:off x="1710813" y="3229897"/>
            <a:ext cx="3657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Lead Actors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 err="1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Kmeans</a:t>
            </a:r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, Spectral, HDBSCAN, GMM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ED2F4BC-799E-875B-0982-4D2610ECF871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 t="74" b="74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0C82429-D56A-4861-940E-038B3EA6B43E}"/>
              </a:ext>
            </a:extLst>
          </p:cNvPr>
          <p:cNvSpPr txBox="1"/>
          <p:nvPr/>
        </p:nvSpPr>
        <p:spPr>
          <a:xfrm>
            <a:off x="7315200" y="3288720"/>
            <a:ext cx="3657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Supporting Cast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DBSCAN,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Agglomerative, </a:t>
            </a:r>
          </a:p>
          <a:p>
            <a:pPr algn="ctr"/>
            <a:r>
              <a:rPr lang="en-US" sz="2400" dirty="0" err="1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MiniBatch</a:t>
            </a:r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KMeans</a:t>
            </a:r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D480B7-2A73-214E-36AA-B748BE2F6832}"/>
              </a:ext>
            </a:extLst>
          </p:cNvPr>
          <p:cNvSpPr txBox="1"/>
          <p:nvPr/>
        </p:nvSpPr>
        <p:spPr>
          <a:xfrm>
            <a:off x="13021350" y="3599228"/>
            <a:ext cx="3657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Cinematography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t-SNE &amp; PCA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C7EF430-6585-F32F-9BB3-5E52F5335448}"/>
              </a:ext>
            </a:extLst>
          </p:cNvPr>
          <p:cNvSpPr txBox="1"/>
          <p:nvPr/>
        </p:nvSpPr>
        <p:spPr>
          <a:xfrm>
            <a:off x="1710812" y="6869495"/>
            <a:ext cx="3657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Critics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Silhouette, ARI,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NMI, Fidelity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7DFB25-E8B5-776F-DEDD-A98F0695B909}"/>
              </a:ext>
            </a:extLst>
          </p:cNvPr>
          <p:cNvSpPr txBox="1"/>
          <p:nvPr/>
        </p:nvSpPr>
        <p:spPr>
          <a:xfrm>
            <a:off x="7315200" y="6869495"/>
            <a:ext cx="3657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Script Consultants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Iris, Wine,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Digits, Olivetti Faces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4752B4D-9C74-EEFB-5968-D8D3674A9737}"/>
              </a:ext>
            </a:extLst>
          </p:cNvPr>
          <p:cNvSpPr txBox="1"/>
          <p:nvPr/>
        </p:nvSpPr>
        <p:spPr>
          <a:xfrm>
            <a:off x="13021350" y="6912095"/>
            <a:ext cx="36575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Explainability Department</a:t>
            </a:r>
          </a:p>
          <a:p>
            <a:pPr algn="ctr"/>
            <a:endParaRPr lang="en-US" sz="24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Coverage, Stability, Comprehensibility</a:t>
            </a:r>
          </a:p>
        </p:txBody>
      </p:sp>
    </p:spTree>
    <p:extLst>
      <p:ext uri="{BB962C8B-B14F-4D97-AF65-F5344CB8AC3E}">
        <p14:creationId xmlns:p14="http://schemas.microsoft.com/office/powerpoint/2010/main" val="124032681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AF2AB1-C3DA-8658-C989-B0E3C6FAB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20C70-0A59-66F4-6D59-C27667AB2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479" y="3623555"/>
            <a:ext cx="3121606" cy="3039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5835D0-7CE8-E86E-954D-4AD5BC0F4AB0}"/>
              </a:ext>
            </a:extLst>
          </p:cNvPr>
          <p:cNvSpPr txBox="1"/>
          <p:nvPr/>
        </p:nvSpPr>
        <p:spPr>
          <a:xfrm>
            <a:off x="6297561" y="4395019"/>
            <a:ext cx="902601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Alatsi" panose="020B0604020202020204" charset="0"/>
                <a:cs typeface="Alatsi" panose="020B0604020202020204" charset="0"/>
              </a:rPr>
              <a:t>Survey Paper and Code Repository</a:t>
            </a:r>
          </a:p>
        </p:txBody>
      </p:sp>
    </p:spTree>
    <p:extLst>
      <p:ext uri="{BB962C8B-B14F-4D97-AF65-F5344CB8AC3E}">
        <p14:creationId xmlns:p14="http://schemas.microsoft.com/office/powerpoint/2010/main" val="2591065169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0375" y="0"/>
            <a:ext cx="10287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0"/>
          <p:cNvSpPr txBox="1"/>
          <p:nvPr/>
        </p:nvSpPr>
        <p:spPr>
          <a:xfrm>
            <a:off x="1028700" y="3217155"/>
            <a:ext cx="7462200" cy="6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Explainability</a:t>
            </a:r>
            <a:endParaRPr dirty="0"/>
          </a:p>
        </p:txBody>
      </p:sp>
      <p:cxnSp>
        <p:nvCxnSpPr>
          <p:cNvPr id="77" name="Google Shape;77;p10"/>
          <p:cNvCxnSpPr/>
          <p:nvPr/>
        </p:nvCxnSpPr>
        <p:spPr>
          <a:xfrm>
            <a:off x="5649592" y="3907400"/>
            <a:ext cx="2841238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" name="Google Shape;78;p10"/>
          <p:cNvSpPr txBox="1"/>
          <p:nvPr/>
        </p:nvSpPr>
        <p:spPr>
          <a:xfrm>
            <a:off x="1028700" y="4862195"/>
            <a:ext cx="74622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400" b="1" dirty="0"/>
              <a:t>Explainability in clustering</a:t>
            </a:r>
            <a:r>
              <a:rPr lang="en-US" sz="2400" dirty="0"/>
              <a:t> refers to the </a:t>
            </a:r>
            <a:r>
              <a:rPr lang="en-US" sz="2400" b="1" dirty="0"/>
              <a:t>ability to understand, interpret, and trust the decisions made by a clustering algorithm</a:t>
            </a:r>
            <a:endParaRPr lang="en-US" sz="2400" dirty="0"/>
          </a:p>
        </p:txBody>
      </p:sp>
      <p:pic>
        <p:nvPicPr>
          <p:cNvPr id="2" name="Picture 2" descr="Why do some organizations seem to get away with more? It's not &quot;trust me… |  Michael Felber">
            <a:extLst>
              <a:ext uri="{FF2B5EF4-FFF2-40B4-BE49-F238E27FC236}">
                <a16:creationId xmlns:a16="http://schemas.microsoft.com/office/drawing/2014/main" id="{483EF4D1-E47F-F9E6-0EF6-993280E577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99" y="6888260"/>
            <a:ext cx="5561259" cy="226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EAF6E-2F55-AF66-964C-C066C6B726F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1"/>
          <p:cNvGrpSpPr/>
          <p:nvPr/>
        </p:nvGrpSpPr>
        <p:grpSpPr>
          <a:xfrm>
            <a:off x="1028700" y="3984238"/>
            <a:ext cx="5274062" cy="5274062"/>
            <a:chOff x="0" y="0"/>
            <a:chExt cx="1389053" cy="1389053"/>
          </a:xfrm>
        </p:grpSpPr>
        <p:sp>
          <p:nvSpPr>
            <p:cNvPr id="84" name="Google Shape;84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85" name="Google Shape;85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11"/>
          <p:cNvGrpSpPr/>
          <p:nvPr/>
        </p:nvGrpSpPr>
        <p:grpSpPr>
          <a:xfrm>
            <a:off x="6506969" y="3984238"/>
            <a:ext cx="5274062" cy="5274062"/>
            <a:chOff x="0" y="0"/>
            <a:chExt cx="1389053" cy="1389053"/>
          </a:xfrm>
        </p:grpSpPr>
        <p:sp>
          <p:nvSpPr>
            <p:cNvPr id="87" name="Google Shape;87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88" name="Google Shape;88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" name="Google Shape;89;p11"/>
          <p:cNvGrpSpPr/>
          <p:nvPr/>
        </p:nvGrpSpPr>
        <p:grpSpPr>
          <a:xfrm>
            <a:off x="11985238" y="3984238"/>
            <a:ext cx="5274062" cy="5274062"/>
            <a:chOff x="0" y="0"/>
            <a:chExt cx="1389053" cy="1389053"/>
          </a:xfrm>
        </p:grpSpPr>
        <p:sp>
          <p:nvSpPr>
            <p:cNvPr id="90" name="Google Shape;90;p11"/>
            <p:cNvSpPr/>
            <p:nvPr/>
          </p:nvSpPr>
          <p:spPr>
            <a:xfrm>
              <a:off x="0" y="0"/>
              <a:ext cx="1389053" cy="1389053"/>
            </a:xfrm>
            <a:custGeom>
              <a:avLst/>
              <a:gdLst/>
              <a:ahLst/>
              <a:cxnLst/>
              <a:rect l="l" t="t" r="r" b="b"/>
              <a:pathLst>
                <a:path w="1389053" h="1389053" extrusionOk="0">
                  <a:moveTo>
                    <a:pt x="0" y="0"/>
                  </a:moveTo>
                  <a:lnTo>
                    <a:pt x="1389053" y="0"/>
                  </a:lnTo>
                  <a:lnTo>
                    <a:pt x="1389053" y="1389053"/>
                  </a:lnTo>
                  <a:lnTo>
                    <a:pt x="0" y="138905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sp>
          <p:nvSpPr>
            <p:cNvPr id="91" name="Google Shape;91;p11"/>
            <p:cNvSpPr txBox="1"/>
            <p:nvPr/>
          </p:nvSpPr>
          <p:spPr>
            <a:xfrm>
              <a:off x="0" y="9525"/>
              <a:ext cx="1389053" cy="13795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" name="Google Shape;9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1"/>
          <p:cNvCxnSpPr/>
          <p:nvPr/>
        </p:nvCxnSpPr>
        <p:spPr>
          <a:xfrm>
            <a:off x="1028700" y="2909924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11"/>
          <p:cNvSpPr txBox="1"/>
          <p:nvPr/>
        </p:nvSpPr>
        <p:spPr>
          <a:xfrm>
            <a:off x="1087332" y="1133475"/>
            <a:ext cx="521543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What makes it... trustworthy?</a:t>
            </a:r>
            <a:endParaRPr dirty="0"/>
          </a:p>
        </p:txBody>
      </p:sp>
      <p:sp>
        <p:nvSpPr>
          <p:cNvPr id="95" name="Google Shape;95;p11"/>
          <p:cNvSpPr txBox="1"/>
          <p:nvPr/>
        </p:nvSpPr>
        <p:spPr>
          <a:xfrm>
            <a:off x="1824484" y="5491364"/>
            <a:ext cx="3682494" cy="19943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Visual Intuition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Can we see it making sense?</a:t>
            </a:r>
            <a:endParaRPr dirty="0"/>
          </a:p>
        </p:txBody>
      </p:sp>
      <p:sp>
        <p:nvSpPr>
          <p:cNvPr id="97" name="Google Shape;97;p11"/>
          <p:cNvSpPr txBox="1"/>
          <p:nvPr/>
        </p:nvSpPr>
        <p:spPr>
          <a:xfrm>
            <a:off x="7302753" y="5491364"/>
            <a:ext cx="3682494" cy="2492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Performance Metrics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dirty="0">
              <a:solidFill>
                <a:srgbClr val="FFFCF9"/>
              </a:solidFill>
              <a:latin typeface="Alatsi"/>
              <a:ea typeface="Alatsi"/>
              <a:cs typeface="Alatsi"/>
              <a:sym typeface="Alats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Does the numbers add up?</a:t>
            </a:r>
            <a:endParaRPr dirty="0"/>
          </a:p>
        </p:txBody>
      </p:sp>
      <p:sp>
        <p:nvSpPr>
          <p:cNvPr id="99" name="Google Shape;99;p11"/>
          <p:cNvSpPr txBox="1"/>
          <p:nvPr/>
        </p:nvSpPr>
        <p:spPr>
          <a:xfrm>
            <a:off x="12781022" y="5491364"/>
            <a:ext cx="3682494" cy="3490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Explainability Metrics 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600" dirty="0">
              <a:solidFill>
                <a:srgbClr val="FFFCF9"/>
              </a:solidFill>
              <a:latin typeface="Alatsi"/>
              <a:ea typeface="Alatsi"/>
              <a:cs typeface="Alatsi"/>
              <a:sym typeface="Alats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CF9"/>
                </a:solidFill>
                <a:latin typeface="Alatsi"/>
                <a:ea typeface="Alatsi"/>
                <a:cs typeface="Alatsi"/>
                <a:sym typeface="Alatsi"/>
              </a:rPr>
              <a:t>Can we understand the ‘why’ behind the clustering?</a:t>
            </a:r>
            <a:endParaRPr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5A5F14-FF87-1802-E9AC-2C8191F0B2D0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1CA37-76AF-6F9C-D074-54668100F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Categorization of Mechanisms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C72DF-47B4-6471-5427-1FEF37FFC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4564" y="2536033"/>
            <a:ext cx="15773400" cy="6527007"/>
          </a:xfrm>
        </p:spPr>
        <p:txBody>
          <a:bodyPr/>
          <a:lstStyle/>
          <a:p>
            <a:r>
              <a:rPr lang="en-US" dirty="0"/>
              <a:t>Intrinsically Interpretable Methods</a:t>
            </a:r>
          </a:p>
          <a:p>
            <a:r>
              <a:rPr lang="en-US" dirty="0"/>
              <a:t>Rule-Based and Logical Approaches</a:t>
            </a:r>
          </a:p>
          <a:p>
            <a:r>
              <a:rPr lang="en-US" dirty="0"/>
              <a:t>Post-hoc Explanation Methods</a:t>
            </a:r>
          </a:p>
          <a:p>
            <a:r>
              <a:rPr lang="en-US" dirty="0"/>
              <a:t>Constraint-Based Approaches</a:t>
            </a:r>
          </a:p>
          <a:p>
            <a:r>
              <a:rPr lang="en-US" dirty="0"/>
              <a:t>Visualization-Driven Methods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008E78-E321-0A37-474C-6BB1BFD5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CFEA4-FA42-40CE-BA4E-80F2EA8952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05973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" y="-5403825"/>
            <a:ext cx="18288000" cy="182968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16"/>
          <p:cNvGrpSpPr/>
          <p:nvPr/>
        </p:nvGrpSpPr>
        <p:grpSpPr>
          <a:xfrm>
            <a:off x="2277056" y="3600450"/>
            <a:ext cx="13733888" cy="3086100"/>
            <a:chOff x="0" y="0"/>
            <a:chExt cx="3617156" cy="812800"/>
          </a:xfrm>
        </p:grpSpPr>
        <p:sp>
          <p:nvSpPr>
            <p:cNvPr id="165" name="Google Shape;165;p16"/>
            <p:cNvSpPr/>
            <p:nvPr/>
          </p:nvSpPr>
          <p:spPr>
            <a:xfrm>
              <a:off x="0" y="0"/>
              <a:ext cx="3617156" cy="812800"/>
            </a:xfrm>
            <a:custGeom>
              <a:avLst/>
              <a:gdLst/>
              <a:ahLst/>
              <a:cxnLst/>
              <a:rect l="l" t="t" r="r" b="b"/>
              <a:pathLst>
                <a:path w="3617156" h="812800" extrusionOk="0">
                  <a:moveTo>
                    <a:pt x="0" y="0"/>
                  </a:moveTo>
                  <a:lnTo>
                    <a:pt x="3617156" y="0"/>
                  </a:lnTo>
                  <a:lnTo>
                    <a:pt x="361715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16"/>
            <p:cNvSpPr txBox="1"/>
            <p:nvPr/>
          </p:nvSpPr>
          <p:spPr>
            <a:xfrm>
              <a:off x="0" y="9525"/>
              <a:ext cx="3617156" cy="8032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67" name="Google Shape;16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4FF414-9092-B867-8850-E2A9AACAEB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039058"/>
            <a:ext cx="5840361" cy="47794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7D9158-E6B8-63B4-2555-ACA7BEADE9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73637" y="2039058"/>
            <a:ext cx="5963550" cy="47794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B83061-CA13-79CA-5322-41AFDD3831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37187" y="2039058"/>
            <a:ext cx="6123433" cy="47899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4F6994-65D1-9976-0B97-0D92616945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8" y="7733804"/>
            <a:ext cx="18288000" cy="1592892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C9C3258-A032-1721-200F-10135FB6A7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-US" smtClean="0"/>
              <a:pPr lvl="0"/>
              <a:t>5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4FB915-63B0-538B-3374-2C4F10DC96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15D738-1A72-E42C-0E9C-05232D3EEEB6}"/>
              </a:ext>
            </a:extLst>
          </p:cNvPr>
          <p:cNvSpPr txBox="1"/>
          <p:nvPr/>
        </p:nvSpPr>
        <p:spPr>
          <a:xfrm>
            <a:off x="7447938" y="235973"/>
            <a:ext cx="103976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600" dirty="0">
                <a:latin typeface="Alatsi" panose="020B0604020202020204" charset="0"/>
                <a:cs typeface="Alatsi" panose="020B0604020202020204" charset="0"/>
              </a:rPr>
              <a:t>Chosen Methods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1BC1BB-977A-610E-BEC3-D2C012FEED47}"/>
              </a:ext>
            </a:extLst>
          </p:cNvPr>
          <p:cNvSpPr txBox="1"/>
          <p:nvPr/>
        </p:nvSpPr>
        <p:spPr>
          <a:xfrm>
            <a:off x="7447938" y="713027"/>
            <a:ext cx="5486400" cy="10218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latin typeface="Alatsi" panose="020B0604020202020204" charset="0"/>
              <a:cs typeface="Alatsi" panose="020B0604020202020204" charset="0"/>
            </a:endParaRPr>
          </a:p>
          <a:p>
            <a:pPr algn="ctr"/>
            <a:r>
              <a:rPr lang="en-US" sz="2800" b="1" dirty="0">
                <a:latin typeface="Alatsi" panose="020B0604020202020204" charset="0"/>
                <a:cs typeface="Alatsi" panose="020B0604020202020204" charset="0"/>
              </a:rPr>
              <a:t>Intrinsically Interpretable </a:t>
            </a:r>
          </a:p>
          <a:p>
            <a:pPr algn="ctr"/>
            <a:endParaRPr lang="en-US" sz="2800" b="1" dirty="0">
              <a:latin typeface="Alatsi" panose="020B0604020202020204" charset="0"/>
              <a:cs typeface="Alatsi" panose="020B060402020202020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K-Means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Mini-Batch K-Means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K-Medoids (PAM)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Agglomerative Clustering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Ward Linkage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BIRCH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DBSCAN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OPTICS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HDBSCAN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Spectral Clustering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Gaussian Mixture Models (GMM)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Bayesian GMM (BGMM)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latin typeface="Alatsi" panose="020B0604020202020204" charset="0"/>
              <a:cs typeface="Alatsi" panose="020B060402020202020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C7AD31-89BD-1F3F-02DF-C91B46318A6D}"/>
              </a:ext>
            </a:extLst>
          </p:cNvPr>
          <p:cNvSpPr txBox="1"/>
          <p:nvPr/>
        </p:nvSpPr>
        <p:spPr>
          <a:xfrm>
            <a:off x="12801600" y="1190080"/>
            <a:ext cx="5486400" cy="6919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latsi" panose="020B0604020202020204" charset="0"/>
                <a:cs typeface="Alatsi" panose="020B0604020202020204" charset="0"/>
              </a:rPr>
              <a:t>Post-Hoc Explanation Methods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LIME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SHAP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latsi" panose="020B0604020202020204" charset="0"/>
                <a:cs typeface="Alatsi" panose="020B0604020202020204" charset="0"/>
              </a:rPr>
              <a:t>TreeExplainer</a:t>
            </a: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 / ICDT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ICE/ALE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latsi" panose="020B0604020202020204" charset="0"/>
                <a:cs typeface="Alatsi" panose="020B0604020202020204" charset="0"/>
              </a:rPr>
              <a:t>Xclus</a:t>
            </a:r>
            <a:endParaRPr lang="en-US" sz="2800" dirty="0">
              <a:latin typeface="Alatsi" panose="020B0604020202020204" charset="0"/>
              <a:cs typeface="Alatsi" panose="020B060402020202020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MUSE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latsi" panose="020B0604020202020204" charset="0"/>
                <a:cs typeface="Alatsi" panose="020B0604020202020204" charset="0"/>
              </a:rPr>
              <a:t>Clust</a:t>
            </a: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-Ex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latsi" panose="020B0604020202020204" charset="0"/>
                <a:cs typeface="Alatsi" panose="020B0604020202020204" charset="0"/>
              </a:rPr>
              <a:t>ExCAPE</a:t>
            </a: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latsi" panose="020B0604020202020204" charset="0"/>
                <a:cs typeface="Alatsi" panose="020B0604020202020204" charset="0"/>
              </a:rPr>
              <a:t>DICE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latin typeface="Alatsi" panose="020B0604020202020204" charset="0"/>
                <a:cs typeface="Alatsi" panose="020B0604020202020204" charset="0"/>
              </a:rPr>
              <a:t>ProtoDash</a:t>
            </a:r>
            <a:endParaRPr lang="en-US" sz="2800" dirty="0">
              <a:latin typeface="Alatsi" panose="020B0604020202020204" charset="0"/>
              <a:cs typeface="Alats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8559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110250"/>
            <a:ext cx="18288000" cy="1828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" name="Google Shape;131;p14"/>
          <p:cNvGrpSpPr/>
          <p:nvPr/>
        </p:nvGrpSpPr>
        <p:grpSpPr>
          <a:xfrm>
            <a:off x="674892" y="2450065"/>
            <a:ext cx="7794215" cy="5386869"/>
            <a:chOff x="0" y="0"/>
            <a:chExt cx="2052797" cy="1418764"/>
          </a:xfrm>
        </p:grpSpPr>
        <p:sp>
          <p:nvSpPr>
            <p:cNvPr id="132" name="Google Shape;132;p14"/>
            <p:cNvSpPr/>
            <p:nvPr/>
          </p:nvSpPr>
          <p:spPr>
            <a:xfrm>
              <a:off x="0" y="0"/>
              <a:ext cx="2052797" cy="1418764"/>
            </a:xfrm>
            <a:custGeom>
              <a:avLst/>
              <a:gdLst/>
              <a:ahLst/>
              <a:cxnLst/>
              <a:rect l="l" t="t" r="r" b="b"/>
              <a:pathLst>
                <a:path w="2052797" h="1418764" extrusionOk="0">
                  <a:moveTo>
                    <a:pt x="0" y="0"/>
                  </a:moveTo>
                  <a:lnTo>
                    <a:pt x="2052797" y="0"/>
                  </a:lnTo>
                  <a:lnTo>
                    <a:pt x="2052797" y="1418764"/>
                  </a:lnTo>
                  <a:lnTo>
                    <a:pt x="0" y="14187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3" name="Google Shape;133;p14"/>
            <p:cNvSpPr txBox="1"/>
            <p:nvPr/>
          </p:nvSpPr>
          <p:spPr>
            <a:xfrm>
              <a:off x="0" y="9525"/>
              <a:ext cx="2052797" cy="1409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" name="Google Shape;134;p14"/>
          <p:cNvGrpSpPr/>
          <p:nvPr/>
        </p:nvGrpSpPr>
        <p:grpSpPr>
          <a:xfrm>
            <a:off x="9818892" y="2442831"/>
            <a:ext cx="7794215" cy="5386869"/>
            <a:chOff x="0" y="0"/>
            <a:chExt cx="2052797" cy="1418764"/>
          </a:xfrm>
        </p:grpSpPr>
        <p:sp>
          <p:nvSpPr>
            <p:cNvPr id="135" name="Google Shape;135;p14"/>
            <p:cNvSpPr/>
            <p:nvPr/>
          </p:nvSpPr>
          <p:spPr>
            <a:xfrm>
              <a:off x="0" y="0"/>
              <a:ext cx="2052797" cy="1418764"/>
            </a:xfrm>
            <a:custGeom>
              <a:avLst/>
              <a:gdLst/>
              <a:ahLst/>
              <a:cxnLst/>
              <a:rect l="l" t="t" r="r" b="b"/>
              <a:pathLst>
                <a:path w="2052797" h="1418764" extrusionOk="0">
                  <a:moveTo>
                    <a:pt x="0" y="0"/>
                  </a:moveTo>
                  <a:lnTo>
                    <a:pt x="2052797" y="0"/>
                  </a:lnTo>
                  <a:lnTo>
                    <a:pt x="2052797" y="1418764"/>
                  </a:lnTo>
                  <a:lnTo>
                    <a:pt x="0" y="14187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6" name="Google Shape;136;p14"/>
            <p:cNvSpPr txBox="1"/>
            <p:nvPr/>
          </p:nvSpPr>
          <p:spPr>
            <a:xfrm>
              <a:off x="0" y="9525"/>
              <a:ext cx="2052797" cy="1409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7" name="Google Shape;13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 txBox="1"/>
          <p:nvPr/>
        </p:nvSpPr>
        <p:spPr>
          <a:xfrm>
            <a:off x="1896858" y="2937893"/>
            <a:ext cx="7086600" cy="276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/>
            <a:r>
              <a:rPr lang="en-US" sz="20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Iris – Flower data with clear groups.</a:t>
            </a:r>
          </a:p>
          <a:p>
            <a:pPr lvl="0" algn="just"/>
            <a:endParaRPr lang="en-US" sz="20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20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Wine – Data about wine types.</a:t>
            </a:r>
          </a:p>
          <a:p>
            <a:pPr lvl="0" algn="just"/>
            <a:endParaRPr lang="en-US" sz="20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20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Digits – Images of handwritten numbers.</a:t>
            </a:r>
          </a:p>
          <a:p>
            <a:pPr lvl="0" algn="just"/>
            <a:endParaRPr lang="en-US" sz="20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20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Synthetic Blobs – Fake data with easy clusters.</a:t>
            </a:r>
          </a:p>
          <a:p>
            <a:pPr lvl="0" algn="just"/>
            <a:endParaRPr lang="en-US" sz="20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20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Olivetti Faces – Face images with hidden patterns.</a:t>
            </a:r>
            <a:endParaRPr lang="en-US" sz="1600" dirty="0"/>
          </a:p>
        </p:txBody>
      </p:sp>
      <p:sp>
        <p:nvSpPr>
          <p:cNvPr id="139" name="Google Shape;139;p14"/>
          <p:cNvSpPr txBox="1"/>
          <p:nvPr/>
        </p:nvSpPr>
        <p:spPr>
          <a:xfrm>
            <a:off x="1028699" y="1624456"/>
            <a:ext cx="7086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cs typeface="Alatsi"/>
                <a:sym typeface="Alatsi"/>
              </a:rPr>
              <a:t>Scripts</a:t>
            </a:r>
            <a:endParaRPr dirty="0"/>
          </a:p>
        </p:txBody>
      </p:sp>
      <p:sp>
        <p:nvSpPr>
          <p:cNvPr id="140" name="Google Shape;140;p14"/>
          <p:cNvSpPr txBox="1"/>
          <p:nvPr/>
        </p:nvSpPr>
        <p:spPr>
          <a:xfrm>
            <a:off x="10172699" y="1624456"/>
            <a:ext cx="7086600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A</a:t>
            </a: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ctors</a:t>
            </a:r>
            <a:endParaRPr dirty="0"/>
          </a:p>
        </p:txBody>
      </p:sp>
      <p:sp>
        <p:nvSpPr>
          <p:cNvPr id="141" name="Google Shape;141;p14"/>
          <p:cNvSpPr txBox="1"/>
          <p:nvPr/>
        </p:nvSpPr>
        <p:spPr>
          <a:xfrm>
            <a:off x="11057602" y="2522395"/>
            <a:ext cx="7086600" cy="6370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K-means – Groups points around central averages.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Mini-batch K-means – A faster, mini version of K-means.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K-medoids – Picks real data points as cluster centers.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Agglomerative – Merges nearby points step by step.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Ward Linkage – Merges to keep clusters compact.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BIRCH – Scales well for big data using summaries.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DBSCAN – Finds dense areas and marks noise.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OPTICS – Detects clusters across densities.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HDBSCAN – Handles noise better than DBSCAN.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Spectral – Clusters based on graph connections.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GMM – Uses probabilities to form soft clusters.</a:t>
            </a:r>
          </a:p>
          <a:p>
            <a:pPr lvl="0" algn="just"/>
            <a:endParaRPr lang="en-US" sz="1800" dirty="0">
              <a:solidFill>
                <a:srgbClr val="29231E"/>
              </a:solidFill>
              <a:latin typeface="Alatsi"/>
              <a:ea typeface="Alatsi"/>
              <a:cs typeface="Alatsi"/>
              <a:sym typeface="Alatsi"/>
            </a:endParaRPr>
          </a:p>
          <a:p>
            <a:pPr lvl="0" algn="just"/>
            <a:r>
              <a:rPr lang="en-US" sz="1800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Bayesian GMM – Like GMM, but adapts cluster count.</a:t>
            </a:r>
            <a:endParaRPr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AE0E1F58-9CB7-2D47-26DB-F0ACD7DF21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en-US" dirty="0"/>
          </a:p>
        </p:txBody>
      </p:sp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4245" y="-3502763"/>
            <a:ext cx="18288000" cy="10287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7"/>
          <p:cNvCxnSpPr/>
          <p:nvPr/>
        </p:nvCxnSpPr>
        <p:spPr>
          <a:xfrm>
            <a:off x="1028700" y="7995951"/>
            <a:ext cx="16230600" cy="0"/>
          </a:xfrm>
          <a:prstGeom prst="straightConnector1">
            <a:avLst/>
          </a:prstGeom>
          <a:noFill/>
          <a:ln w="38100" cap="flat" cmpd="sng">
            <a:solidFill>
              <a:srgbClr val="29231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0" name="Google Shape;180;p17"/>
          <p:cNvSpPr txBox="1"/>
          <p:nvPr/>
        </p:nvSpPr>
        <p:spPr>
          <a:xfrm>
            <a:off x="1028700" y="8515985"/>
            <a:ext cx="7555409" cy="861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Performance Metrics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37FF05-9AC1-3F7C-39EA-27F6F2905C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99788"/>
            <a:ext cx="5538580" cy="4939542"/>
          </a:xfrm>
          <a:prstGeom prst="rect">
            <a:avLst/>
          </a:prstGeom>
        </p:spPr>
      </p:pic>
      <p:grpSp>
        <p:nvGrpSpPr>
          <p:cNvPr id="182" name="Google Shape;182;p17"/>
          <p:cNvGrpSpPr/>
          <p:nvPr/>
        </p:nvGrpSpPr>
        <p:grpSpPr>
          <a:xfrm>
            <a:off x="128354" y="5633887"/>
            <a:ext cx="6041049" cy="2243691"/>
            <a:chOff x="-165617" y="-16681"/>
            <a:chExt cx="6167110" cy="2309781"/>
          </a:xfrm>
        </p:grpSpPr>
        <p:sp>
          <p:nvSpPr>
            <p:cNvPr id="183" name="Google Shape;183;p17"/>
            <p:cNvSpPr txBox="1"/>
            <p:nvPr/>
          </p:nvSpPr>
          <p:spPr>
            <a:xfrm>
              <a:off x="-165617" y="-16681"/>
              <a:ext cx="5654154" cy="23097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 dirty="0">
                  <a:solidFill>
                    <a:srgbClr val="FFFFFF"/>
                  </a:solidFill>
                  <a:latin typeface="Alatsi"/>
                  <a:ea typeface="Alatsi"/>
                  <a:cs typeface="Alatsi"/>
                  <a:sym typeface="Alatsi"/>
                </a:rPr>
                <a:t>Silhouette score</a:t>
              </a: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3600" b="0" i="0" u="none" strike="noStrike" cap="none" dirty="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 b="0" i="0" u="none" strike="noStrike" cap="none" dirty="0">
                  <a:solidFill>
                    <a:srgbClr val="FFFFFF"/>
                  </a:solidFill>
                  <a:latin typeface="Alatsi"/>
                  <a:ea typeface="Alatsi"/>
                  <a:cs typeface="Alatsi"/>
                  <a:sym typeface="Alatsi"/>
                </a:rPr>
                <a:t>Tells how well each point fits in its cluster, higher means better fit. </a:t>
              </a:r>
              <a:endParaRPr sz="3000" dirty="0"/>
            </a:p>
          </p:txBody>
        </p:sp>
        <p:sp>
          <p:nvSpPr>
            <p:cNvPr id="184" name="Google Shape;184;p17"/>
            <p:cNvSpPr txBox="1"/>
            <p:nvPr/>
          </p:nvSpPr>
          <p:spPr>
            <a:xfrm>
              <a:off x="0" y="821478"/>
              <a:ext cx="6001493" cy="346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B97531F-4D6E-98E3-C593-50FED354C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8580" y="3100652"/>
            <a:ext cx="6486803" cy="4939542"/>
          </a:xfrm>
          <a:prstGeom prst="rect">
            <a:avLst/>
          </a:prstGeom>
        </p:spPr>
      </p:pic>
      <p:grpSp>
        <p:nvGrpSpPr>
          <p:cNvPr id="185" name="Google Shape;185;p17"/>
          <p:cNvGrpSpPr/>
          <p:nvPr/>
        </p:nvGrpSpPr>
        <p:grpSpPr>
          <a:xfrm>
            <a:off x="6885314" y="5633887"/>
            <a:ext cx="4501120" cy="2243691"/>
            <a:chOff x="-1" y="104775"/>
            <a:chExt cx="6001494" cy="2991586"/>
          </a:xfrm>
        </p:grpSpPr>
        <p:sp>
          <p:nvSpPr>
            <p:cNvPr id="186" name="Google Shape;186;p17"/>
            <p:cNvSpPr txBox="1"/>
            <p:nvPr/>
          </p:nvSpPr>
          <p:spPr>
            <a:xfrm>
              <a:off x="-1" y="104775"/>
              <a:ext cx="5574765" cy="29915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0" i="0" u="none" strike="noStrike" cap="none" dirty="0">
                  <a:solidFill>
                    <a:schemeClr val="bg1"/>
                  </a:solidFill>
                  <a:latin typeface="Alatsi"/>
                  <a:ea typeface="Alatsi"/>
                  <a:cs typeface="Alatsi"/>
                  <a:sym typeface="Alatsi"/>
                </a:rPr>
                <a:t>Adjusted </a:t>
              </a:r>
              <a:r>
                <a:rPr lang="en-US" sz="3600" dirty="0">
                  <a:solidFill>
                    <a:schemeClr val="bg1"/>
                  </a:solidFill>
                  <a:latin typeface="Alatsi"/>
                  <a:ea typeface="Alatsi"/>
                  <a:cs typeface="Alatsi"/>
                  <a:sym typeface="Alatsi"/>
                </a:rPr>
                <a:t>R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Alatsi"/>
                  <a:ea typeface="Alatsi"/>
                  <a:cs typeface="Alatsi"/>
                  <a:sym typeface="Alatsi"/>
                </a:rPr>
                <a:t>and </a:t>
              </a:r>
              <a:r>
                <a:rPr lang="en-US" sz="3600" dirty="0">
                  <a:solidFill>
                    <a:schemeClr val="bg1"/>
                  </a:solidFill>
                  <a:latin typeface="Alatsi"/>
                  <a:ea typeface="Alatsi"/>
                  <a:cs typeface="Alatsi"/>
                  <a:sym typeface="Alatsi"/>
                </a:rPr>
                <a:t>I</a:t>
              </a:r>
              <a:r>
                <a:rPr lang="en-US" sz="3600" b="0" i="0" u="none" strike="noStrike" cap="none" dirty="0">
                  <a:solidFill>
                    <a:schemeClr val="bg1"/>
                  </a:solidFill>
                  <a:latin typeface="Alatsi"/>
                  <a:ea typeface="Alatsi"/>
                  <a:cs typeface="Alatsi"/>
                  <a:sym typeface="Alatsi"/>
                </a:rPr>
                <a:t>ndex</a:t>
              </a:r>
            </a:p>
            <a:p>
              <a:pPr marL="0" marR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3600" dirty="0">
                <a:solidFill>
                  <a:schemeClr val="bg1"/>
                </a:solidFill>
                <a:latin typeface="Alatsi"/>
                <a:cs typeface="Alatsi"/>
                <a:sym typeface="Alatsi"/>
              </a:endParaRPr>
            </a:p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 dirty="0">
                  <a:solidFill>
                    <a:schemeClr val="bg1"/>
                  </a:solidFill>
                  <a:latin typeface="Alatsi" panose="020B0604020202020204" charset="0"/>
                  <a:cs typeface="Alatsi" panose="020B0604020202020204" charset="0"/>
                </a:rPr>
                <a:t>Compares your clusters to true labels to see how well they match.</a:t>
              </a:r>
              <a:endParaRPr sz="30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endParaRPr>
            </a:p>
          </p:txBody>
        </p:sp>
        <p:sp>
          <p:nvSpPr>
            <p:cNvPr id="187" name="Google Shape;187;p17"/>
            <p:cNvSpPr txBox="1"/>
            <p:nvPr/>
          </p:nvSpPr>
          <p:spPr>
            <a:xfrm>
              <a:off x="0" y="821479"/>
              <a:ext cx="6001493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just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413C0E2-3158-9D52-7FF6-E0414AEFC1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25383" y="3100654"/>
            <a:ext cx="6310630" cy="4954289"/>
          </a:xfrm>
          <a:prstGeom prst="rect">
            <a:avLst/>
          </a:prstGeom>
        </p:spPr>
      </p:pic>
      <p:sp>
        <p:nvSpPr>
          <p:cNvPr id="189" name="Google Shape;189;p17"/>
          <p:cNvSpPr txBox="1"/>
          <p:nvPr/>
        </p:nvSpPr>
        <p:spPr>
          <a:xfrm>
            <a:off x="11963188" y="5633887"/>
            <a:ext cx="6342763" cy="174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Normalized Mutual </a:t>
            </a:r>
            <a:r>
              <a:rPr lang="en-US" sz="3600" dirty="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I</a:t>
            </a:r>
            <a:r>
              <a:rPr lang="en-US" sz="3600" b="0" i="0" u="none" strike="noStrike" cap="none" dirty="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nformation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3000" dirty="0">
              <a:solidFill>
                <a:schemeClr val="bg1"/>
              </a:solidFill>
              <a:latin typeface="Alatsi"/>
              <a:cs typeface="Alatsi"/>
              <a:sym typeface="Alats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bg1"/>
                </a:solidFill>
                <a:latin typeface="Alatsi" panose="020B0604020202020204" charset="0"/>
                <a:cs typeface="Alatsi" panose="020B0604020202020204" charset="0"/>
              </a:rPr>
              <a:t>Measures how much your clusters and the true labels share information.</a:t>
            </a:r>
            <a:endParaRPr sz="3000" dirty="0">
              <a:solidFill>
                <a:schemeClr val="bg1"/>
              </a:solidFill>
              <a:latin typeface="Alatsi" panose="020B0604020202020204" charset="0"/>
              <a:cs typeface="Alatsi" panose="020B0604020202020204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66800F2-BE43-F5C0-2D56-A58A45714DF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62" y="0"/>
            <a:ext cx="74422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/>
        </p:nvSpPr>
        <p:spPr>
          <a:xfrm>
            <a:off x="7304802" y="-22122"/>
            <a:ext cx="8480700" cy="2068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04521" marR="0" lvl="1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231E"/>
              </a:buClr>
              <a:buSzPts val="5600"/>
            </a:pPr>
            <a:r>
              <a:rPr lang="en-US" sz="5600" b="0" i="0" u="none" strike="noStrike" cap="none" dirty="0">
                <a:solidFill>
                  <a:srgbClr val="29231E"/>
                </a:solidFill>
                <a:latin typeface="Alatsi"/>
                <a:ea typeface="Alatsi"/>
                <a:cs typeface="Alatsi"/>
                <a:sym typeface="Alatsi"/>
              </a:rPr>
              <a:t>Each dataset tells its own story.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51823B-F1BB-6EAA-64D5-E5A08FB52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4206" y="2322388"/>
            <a:ext cx="13254629" cy="7964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4451B0-5741-830C-71B2-694E736B01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40959" y="2752316"/>
            <a:ext cx="5125165" cy="157184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A62B68-DBB9-E87C-C89F-9297DA78EB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en-US" dirty="0"/>
          </a:p>
        </p:txBody>
      </p:sp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835</Words>
  <Application>Microsoft Office PowerPoint</Application>
  <PresentationFormat>Custom</PresentationFormat>
  <Paragraphs>186</Paragraphs>
  <Slides>15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 Light</vt:lpstr>
      <vt:lpstr>Alatsi</vt:lpstr>
      <vt:lpstr>Arial</vt:lpstr>
      <vt:lpstr>Courier Prime</vt:lpstr>
      <vt:lpstr>Calibri</vt:lpstr>
      <vt:lpstr>Office Theme</vt:lpstr>
      <vt:lpstr>1_Office Theme</vt:lpstr>
      <vt:lpstr>PowerPoint Presentation</vt:lpstr>
      <vt:lpstr>PowerPoint Presentation</vt:lpstr>
      <vt:lpstr>PowerPoint Presentation</vt:lpstr>
      <vt:lpstr>Categorization of Mechanisms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srujana harshini</cp:lastModifiedBy>
  <cp:revision>23</cp:revision>
  <dcterms:modified xsi:type="dcterms:W3CDTF">2025-06-23T11:51:28Z</dcterms:modified>
</cp:coreProperties>
</file>